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317" r:id="rId2"/>
    <p:sldId id="411" r:id="rId3"/>
    <p:sldId id="393" r:id="rId4"/>
    <p:sldId id="284" r:id="rId5"/>
    <p:sldId id="267" r:id="rId6"/>
    <p:sldId id="262" r:id="rId7"/>
    <p:sldId id="413" r:id="rId8"/>
    <p:sldId id="403" r:id="rId9"/>
    <p:sldId id="415" r:id="rId10"/>
    <p:sldId id="404" r:id="rId11"/>
    <p:sldId id="397" r:id="rId12"/>
    <p:sldId id="398" r:id="rId13"/>
    <p:sldId id="407" r:id="rId14"/>
    <p:sldId id="383" r:id="rId15"/>
    <p:sldId id="405" r:id="rId16"/>
    <p:sldId id="414" r:id="rId17"/>
    <p:sldId id="374" r:id="rId18"/>
    <p:sldId id="409" r:id="rId19"/>
    <p:sldId id="400" r:id="rId20"/>
    <p:sldId id="402" r:id="rId21"/>
    <p:sldId id="417" r:id="rId22"/>
    <p:sldId id="282" r:id="rId23"/>
    <p:sldId id="395" r:id="rId24"/>
    <p:sldId id="401" r:id="rId25"/>
    <p:sldId id="418" r:id="rId26"/>
    <p:sldId id="419" r:id="rId27"/>
    <p:sldId id="420" r:id="rId28"/>
    <p:sldId id="281" r:id="rId29"/>
    <p:sldId id="410" r:id="rId30"/>
    <p:sldId id="416" r:id="rId31"/>
    <p:sldId id="39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2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09/06/2018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864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83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045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75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5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4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64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du langage du 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du mot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4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FR" dirty="0" smtClean="0"/>
              <a:t>On en comprend bien l’utilité : une lettre modélise un bout de l’arbre, donc on voudrait stocker des informations dedans</a:t>
            </a:r>
          </a:p>
          <a:p>
            <a:r>
              <a:rPr lang="fr-FR" dirty="0" smtClean="0"/>
              <a:t>Une lettre = 1 composant de l’arbre</a:t>
            </a:r>
            <a:endParaRPr lang="fr-FR" dirty="0"/>
          </a:p>
          <a:p>
            <a:r>
              <a:rPr lang="fr-FR" dirty="0" smtClean="0"/>
              <a:t>Parler du </a:t>
            </a:r>
            <a:r>
              <a:rPr lang="fr-FR" dirty="0" err="1" smtClean="0"/>
              <a:t>plastrochron</a:t>
            </a:r>
            <a:r>
              <a:rPr lang="fr-FR" dirty="0" smtClean="0"/>
              <a:t> par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4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 d’un espace paramétrique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pourrait parler de tous les arbres en 2d qu’ on obtiens (csiro96, p14)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serait</a:t>
            </a:r>
            <a:r>
              <a:rPr lang="en-US" dirty="0" smtClean="0"/>
              <a:t> pas </a:t>
            </a:r>
            <a:r>
              <a:rPr lang="en-US" dirty="0" err="1" smtClean="0"/>
              <a:t>gênant</a:t>
            </a:r>
            <a:r>
              <a:rPr lang="en-US" dirty="0" smtClean="0"/>
              <a:t> vu que </a:t>
            </a:r>
            <a:r>
              <a:rPr lang="en-US" dirty="0" err="1" smtClean="0"/>
              <a:t>là</a:t>
            </a:r>
            <a:r>
              <a:rPr lang="en-US" dirty="0" smtClean="0"/>
              <a:t> on explore les </a:t>
            </a:r>
            <a:r>
              <a:rPr lang="en-US" dirty="0" err="1" smtClean="0"/>
              <a:t>possibilités</a:t>
            </a:r>
            <a:r>
              <a:rPr lang="en-US" dirty="0" smtClean="0"/>
              <a:t> de la </a:t>
            </a:r>
            <a:r>
              <a:rPr lang="en-US" dirty="0" err="1" smtClean="0"/>
              <a:t>règle</a:t>
            </a:r>
            <a:r>
              <a:rPr lang="en-US" dirty="0" smtClean="0"/>
              <a:t> </a:t>
            </a:r>
            <a:r>
              <a:rPr lang="en-US" dirty="0" err="1" smtClean="0"/>
              <a:t>d’évolution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942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707201" y="-1133061"/>
            <a:ext cx="5979381" cy="2266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Je vois pas trop comment le justifier ça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 stochastique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78087" y="3387256"/>
            <a:ext cx="4452730" cy="2623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Globalement l’intérêt c’est d’à partir d’un modèle unique, générer des plantes qui semblent appartenir à une même famille (</a:t>
            </a:r>
            <a:r>
              <a:rPr lang="fr-FR" dirty="0" err="1" smtClean="0"/>
              <a:t>grossomodo</a:t>
            </a:r>
            <a:r>
              <a:rPr lang="fr-FR" dirty="0" smtClean="0"/>
              <a:t> le même phénotype)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Exemple d’un </a:t>
            </a:r>
            <a:r>
              <a:rPr lang="fr-FR" dirty="0" err="1" smtClean="0"/>
              <a:t>lsystème</a:t>
            </a:r>
            <a:r>
              <a:rPr lang="fr-FR" dirty="0" smtClean="0"/>
              <a:t> contextuel ? Peut simuler l’influence du milieu de manière prédéterminée (par exemple l’insecte qui ronge la plante)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2997030" y="102476"/>
            <a:ext cx="8103476" cy="52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On pourra enlever cette slide je crois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810788" y="1785690"/>
            <a:ext cx="6031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600" dirty="0" smtClean="0"/>
              <a:t>Avancer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Tourner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Sauvegarder l'état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Recharger l'état</a:t>
            </a:r>
          </a:p>
        </p:txBody>
      </p:sp>
    </p:spTree>
    <p:extLst>
      <p:ext uri="{BB962C8B-B14F-4D97-AF65-F5344CB8AC3E}">
        <p14:creationId xmlns:p14="http://schemas.microsoft.com/office/powerpoint/2010/main" val="35204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3442059" y="2126673"/>
            <a:ext cx="5307879" cy="2604654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Définition d'un L-système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La génération des mots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L'interprétation des mots</a:t>
            </a:r>
            <a:endParaRPr lang="fr-FR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Adaptation à l'environnement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Impression 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853510" y="208073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1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87518" y="2167189"/>
            <a:ext cx="3860772" cy="2882804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200724" y="2135873"/>
            <a:ext cx="3889593" cy="2914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8266129" y="2135873"/>
            <a:ext cx="3895680" cy="2914120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3" name="Groupe 2"/>
          <p:cNvGrpSpPr/>
          <p:nvPr/>
        </p:nvGrpSpPr>
        <p:grpSpPr>
          <a:xfrm>
            <a:off x="5102114" y="3614041"/>
            <a:ext cx="1408911" cy="623053"/>
            <a:chOff x="8092304" y="1926415"/>
            <a:chExt cx="1408911" cy="623053"/>
          </a:xfrm>
        </p:grpSpPr>
        <p:grpSp>
          <p:nvGrpSpPr>
            <p:cNvPr id="14" name="Groupe 13"/>
            <p:cNvGrpSpPr/>
            <p:nvPr/>
          </p:nvGrpSpPr>
          <p:grpSpPr>
            <a:xfrm>
              <a:off x="8292768" y="1926415"/>
              <a:ext cx="1083368" cy="623053"/>
              <a:chOff x="3388422" y="3072765"/>
              <a:chExt cx="1491808" cy="919028"/>
            </a:xfrm>
          </p:grpSpPr>
          <p:sp>
            <p:nvSpPr>
              <p:cNvPr id="17" name="Ellipse 16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8" name="Connecteur droit avec flèche 1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solidFill>
                  <a:schemeClr val="accent1">
                    <a:shade val="90000"/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solidFill>
                  <a:schemeClr val="accent1">
                    <a:shade val="90000"/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ZoneTexte 14"/>
            <p:cNvSpPr txBox="1"/>
            <p:nvPr/>
          </p:nvSpPr>
          <p:spPr>
            <a:xfrm>
              <a:off x="9306964" y="1946503"/>
              <a:ext cx="1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8092304" y="1926415"/>
              <a:ext cx="262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5908341" y="2910806"/>
            <a:ext cx="1342500" cy="623053"/>
            <a:chOff x="8158715" y="1926415"/>
            <a:chExt cx="1342500" cy="623053"/>
          </a:xfrm>
        </p:grpSpPr>
        <p:grpSp>
          <p:nvGrpSpPr>
            <p:cNvPr id="29" name="Groupe 28"/>
            <p:cNvGrpSpPr/>
            <p:nvPr/>
          </p:nvGrpSpPr>
          <p:grpSpPr>
            <a:xfrm>
              <a:off x="8292768" y="1926415"/>
              <a:ext cx="1083368" cy="623053"/>
              <a:chOff x="3388422" y="3072765"/>
              <a:chExt cx="1491808" cy="919028"/>
            </a:xfrm>
          </p:grpSpPr>
          <p:sp>
            <p:nvSpPr>
              <p:cNvPr id="32" name="Ellipse 31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36" name="Connecteur droit avec flèche 35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ZoneTexte 29"/>
            <p:cNvSpPr txBox="1"/>
            <p:nvPr/>
          </p:nvSpPr>
          <p:spPr>
            <a:xfrm>
              <a:off x="9306964" y="1946503"/>
              <a:ext cx="194251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8158715" y="1926415"/>
              <a:ext cx="127276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3D</a:t>
            </a:r>
            <a:endParaRPr lang="fr-FR" sz="4800" dirty="0"/>
          </a:p>
        </p:txBody>
      </p:sp>
      <p:grpSp>
        <p:nvGrpSpPr>
          <p:cNvPr id="104" name="Groupe 103"/>
          <p:cNvGrpSpPr/>
          <p:nvPr/>
        </p:nvGrpSpPr>
        <p:grpSpPr>
          <a:xfrm>
            <a:off x="160915" y="2139911"/>
            <a:ext cx="3890339" cy="2910082"/>
            <a:chOff x="579095" y="2229482"/>
            <a:chExt cx="3522617" cy="2704011"/>
          </a:xfrm>
        </p:grpSpPr>
        <p:grpSp>
          <p:nvGrpSpPr>
            <p:cNvPr id="6" name="Groupe 5"/>
            <p:cNvGrpSpPr/>
            <p:nvPr/>
          </p:nvGrpSpPr>
          <p:grpSpPr>
            <a:xfrm>
              <a:off x="579095" y="2229482"/>
              <a:ext cx="3522617" cy="2704011"/>
              <a:chOff x="1306285" y="1832339"/>
              <a:chExt cx="4850675" cy="3988526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306285" y="1832339"/>
                <a:ext cx="4850675" cy="3988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2801544" y="4062402"/>
                <a:ext cx="1729331" cy="612676"/>
                <a:chOff x="3323134" y="3722323"/>
                <a:chExt cx="1729331" cy="612676"/>
              </a:xfrm>
            </p:grpSpPr>
            <p:sp>
              <p:nvSpPr>
                <p:cNvPr id="11" name="Ellipse 10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2" name="Connecteur droit avec flèche 11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ZoneTexte 8"/>
              <p:cNvSpPr txBox="1"/>
              <p:nvPr/>
            </p:nvSpPr>
            <p:spPr>
              <a:xfrm>
                <a:off x="4219762" y="4059520"/>
                <a:ext cx="26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2584562" y="4200989"/>
                <a:ext cx="175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cxnSp>
          <p:nvCxnSpPr>
            <p:cNvPr id="16" name="Connecteur droit avec flèche 15"/>
            <p:cNvCxnSpPr/>
            <p:nvPr/>
          </p:nvCxnSpPr>
          <p:spPr>
            <a:xfrm flipH="1" flipV="1">
              <a:off x="2242851" y="3108960"/>
              <a:ext cx="1" cy="71220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>
              <a:cxnSpLocks noChangeAspect="1"/>
            </p:cNvCxnSpPr>
            <p:nvPr/>
          </p:nvCxnSpPr>
          <p:spPr>
            <a:xfrm flipH="1">
              <a:off x="2125641" y="3693975"/>
              <a:ext cx="121804" cy="72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>
              <a:cxnSpLocks/>
            </p:cNvCxnSpPr>
            <p:nvPr/>
          </p:nvCxnSpPr>
          <p:spPr>
            <a:xfrm>
              <a:off x="2126840" y="3765975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>
              <a:cxnSpLocks/>
            </p:cNvCxnSpPr>
            <p:nvPr/>
          </p:nvCxnSpPr>
          <p:spPr>
            <a:xfrm>
              <a:off x="2358862" y="3756588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>
              <a:cxnSpLocks/>
            </p:cNvCxnSpPr>
            <p:nvPr/>
          </p:nvCxnSpPr>
          <p:spPr>
            <a:xfrm flipH="1" flipV="1">
              <a:off x="2238258" y="3693975"/>
              <a:ext cx="120606" cy="626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>
              <a:cxnSpLocks/>
            </p:cNvCxnSpPr>
            <p:nvPr/>
          </p:nvCxnSpPr>
          <p:spPr>
            <a:xfrm flipH="1">
              <a:off x="2244756" y="3875880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>
              <a:cxnSpLocks/>
            </p:cNvCxnSpPr>
            <p:nvPr/>
          </p:nvCxnSpPr>
          <p:spPr>
            <a:xfrm>
              <a:off x="2141220" y="3891158"/>
              <a:ext cx="101631" cy="483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2298560" y="2950958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</p:grpSp>
      <p:grpSp>
        <p:nvGrpSpPr>
          <p:cNvPr id="103" name="Groupe 102"/>
          <p:cNvGrpSpPr/>
          <p:nvPr/>
        </p:nvGrpSpPr>
        <p:grpSpPr>
          <a:xfrm>
            <a:off x="4218143" y="2139911"/>
            <a:ext cx="3890339" cy="2910082"/>
            <a:chOff x="4577962" y="2229482"/>
            <a:chExt cx="3522617" cy="2704011"/>
          </a:xfrm>
        </p:grpSpPr>
        <p:sp>
          <p:nvSpPr>
            <p:cNvPr id="56" name="Rectangle 55"/>
            <p:cNvSpPr/>
            <p:nvPr/>
          </p:nvSpPr>
          <p:spPr>
            <a:xfrm>
              <a:off x="4577962" y="2229482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1" name="Groupe 70"/>
            <p:cNvGrpSpPr/>
            <p:nvPr/>
          </p:nvGrpSpPr>
          <p:grpSpPr>
            <a:xfrm>
              <a:off x="5224322" y="2768078"/>
              <a:ext cx="1413435" cy="1253676"/>
              <a:chOff x="5506262" y="2950958"/>
              <a:chExt cx="1413435" cy="1253676"/>
            </a:xfrm>
          </p:grpSpPr>
          <p:grpSp>
            <p:nvGrpSpPr>
              <p:cNvPr id="57" name="Groupe 56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60" name="Ellipse 59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avec flèche 61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ZoneTexte 57"/>
              <p:cNvSpPr txBox="1"/>
              <p:nvPr/>
            </p:nvSpPr>
            <p:spPr>
              <a:xfrm>
                <a:off x="6693763" y="3739394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5506262" y="3835302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3" name="Connecteur droit avec flèche 62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solidFill>
                  <a:schemeClr val="accent1">
                    <a:shade val="90000"/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ZoneTexte 69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z</a:t>
                </a:r>
                <a:endParaRPr lang="fr-FR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2" name="Groupe 71"/>
            <p:cNvGrpSpPr/>
            <p:nvPr/>
          </p:nvGrpSpPr>
          <p:grpSpPr>
            <a:xfrm>
              <a:off x="6115862" y="3179558"/>
              <a:ext cx="1413435" cy="1205752"/>
              <a:chOff x="5506262" y="2950958"/>
              <a:chExt cx="1413435" cy="1205752"/>
            </a:xfrm>
          </p:grpSpPr>
          <p:grpSp>
            <p:nvGrpSpPr>
              <p:cNvPr id="73" name="Groupe 72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84" name="Ellipse 83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85" name="Connecteur droit avec flèche 84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cteur droit avec flèche 85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ZoneTexte 73"/>
              <p:cNvSpPr txBox="1"/>
              <p:nvPr/>
            </p:nvSpPr>
            <p:spPr>
              <a:xfrm>
                <a:off x="6693763" y="3739394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75" name="ZoneTexte 74"/>
              <p:cNvSpPr txBox="1"/>
              <p:nvPr/>
            </p:nvSpPr>
            <p:spPr>
              <a:xfrm>
                <a:off x="5506262" y="3835302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  <p:cxnSp>
            <p:nvCxnSpPr>
              <p:cNvPr id="76" name="Connecteur droit avec flèche 75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ZoneTexte 82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z</a:t>
                </a:r>
                <a:endParaRPr lang="fr-FR" dirty="0" smtClean="0"/>
              </a:p>
            </p:txBody>
          </p:sp>
        </p:grpSp>
      </p:grpSp>
      <p:grpSp>
        <p:nvGrpSpPr>
          <p:cNvPr id="160" name="Groupe 159"/>
          <p:cNvGrpSpPr/>
          <p:nvPr/>
        </p:nvGrpSpPr>
        <p:grpSpPr>
          <a:xfrm>
            <a:off x="8271470" y="2139911"/>
            <a:ext cx="3890339" cy="2910082"/>
            <a:chOff x="7492364" y="1656498"/>
            <a:chExt cx="3522617" cy="2704011"/>
          </a:xfrm>
        </p:grpSpPr>
        <p:sp>
          <p:nvSpPr>
            <p:cNvPr id="88" name="Rectangle 87"/>
            <p:cNvSpPr/>
            <p:nvPr/>
          </p:nvSpPr>
          <p:spPr>
            <a:xfrm>
              <a:off x="7492364" y="1656498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/>
            <p:cNvSpPr/>
            <p:nvPr/>
          </p:nvSpPr>
          <p:spPr>
            <a:xfrm>
              <a:off x="9071779" y="3168364"/>
              <a:ext cx="167496" cy="1606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>
              <a:off x="9156120" y="3246992"/>
              <a:ext cx="677979" cy="3078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 rot="-1200000" flipH="1">
              <a:off x="8643060" y="3332187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ZoneTexte 89"/>
            <p:cNvSpPr txBox="1"/>
            <p:nvPr/>
          </p:nvSpPr>
          <p:spPr>
            <a:xfrm>
              <a:off x="9608165" y="3166410"/>
              <a:ext cx="194251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8420664" y="3262318"/>
              <a:ext cx="127276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  <p:cxnSp>
          <p:nvCxnSpPr>
            <p:cNvPr id="95" name="Connecteur droit avec flèche 94"/>
            <p:cNvCxnSpPr/>
            <p:nvPr/>
          </p:nvCxnSpPr>
          <p:spPr>
            <a:xfrm rot="-1200000" flipH="1" flipV="1">
              <a:off x="9027824" y="2546876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>
              <a:cxnSpLocks noChangeAspect="1"/>
            </p:cNvCxnSpPr>
            <p:nvPr/>
          </p:nvCxnSpPr>
          <p:spPr>
            <a:xfrm flipH="1">
              <a:off x="9026769" y="3144574"/>
              <a:ext cx="88234" cy="10737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cxnSpLocks/>
            </p:cNvCxnSpPr>
            <p:nvPr/>
          </p:nvCxnSpPr>
          <p:spPr>
            <a:xfrm>
              <a:off x="9026768" y="3251947"/>
              <a:ext cx="47808" cy="776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>
              <a:cxnSpLocks/>
            </p:cNvCxnSpPr>
            <p:nvPr/>
          </p:nvCxnSpPr>
          <p:spPr>
            <a:xfrm>
              <a:off x="9222180" y="3175370"/>
              <a:ext cx="40811" cy="11125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cxnSpLocks/>
            </p:cNvCxnSpPr>
            <p:nvPr/>
          </p:nvCxnSpPr>
          <p:spPr>
            <a:xfrm flipH="1" flipV="1">
              <a:off x="9110121" y="3140372"/>
              <a:ext cx="110154" cy="3289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cxnSpLocks/>
            </p:cNvCxnSpPr>
            <p:nvPr/>
          </p:nvCxnSpPr>
          <p:spPr>
            <a:xfrm rot="-1200000" flipH="1">
              <a:off x="9163740" y="3308611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cxnSpLocks/>
            </p:cNvCxnSpPr>
            <p:nvPr/>
          </p:nvCxnSpPr>
          <p:spPr>
            <a:xfrm>
              <a:off x="9082355" y="3339371"/>
              <a:ext cx="91068" cy="5150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ZoneTexte 101"/>
            <p:cNvSpPr txBox="1"/>
            <p:nvPr/>
          </p:nvSpPr>
          <p:spPr>
            <a:xfrm>
              <a:off x="9211829" y="2377974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  <p:cxnSp>
          <p:nvCxnSpPr>
            <p:cNvPr id="123" name="Connecteur droit avec flèche 122"/>
            <p:cNvCxnSpPr/>
            <p:nvPr/>
          </p:nvCxnSpPr>
          <p:spPr>
            <a:xfrm flipH="1">
              <a:off x="8571740" y="3242278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avec flèche 123"/>
            <p:cNvCxnSpPr/>
            <p:nvPr/>
          </p:nvCxnSpPr>
          <p:spPr>
            <a:xfrm flipH="1" flipV="1">
              <a:off x="9149621" y="2531260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Arc 153"/>
            <p:cNvSpPr/>
            <p:nvPr/>
          </p:nvSpPr>
          <p:spPr>
            <a:xfrm rot="18718668">
              <a:off x="8944084" y="2716147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Arc 154"/>
            <p:cNvSpPr/>
            <p:nvPr/>
          </p:nvSpPr>
          <p:spPr>
            <a:xfrm rot="11179166">
              <a:off x="8714232" y="3425708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ZoneTexte 156"/>
            <p:cNvSpPr txBox="1"/>
            <p:nvPr/>
          </p:nvSpPr>
          <p:spPr>
            <a:xfrm>
              <a:off x="8671859" y="3414376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8" name="ZoneTexte 157"/>
            <p:cNvSpPr txBox="1"/>
            <p:nvPr/>
          </p:nvSpPr>
          <p:spPr>
            <a:xfrm>
              <a:off x="8960271" y="2690630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9" name="Arc 158"/>
            <p:cNvSpPr/>
            <p:nvPr/>
          </p:nvSpPr>
          <p:spPr>
            <a:xfrm>
              <a:off x="9436148" y="3303371"/>
              <a:ext cx="182739" cy="221374"/>
            </a:xfrm>
            <a:prstGeom prst="arc">
              <a:avLst>
                <a:gd name="adj1" fmla="val 4745037"/>
                <a:gd name="adj2" fmla="val 0"/>
              </a:avLst>
            </a:prstGeom>
            <a:ln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1099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1" y="0"/>
            <a:ext cx="12548011" cy="6858000"/>
          </a:xfrm>
          <a:prstGeom prst="rect">
            <a:avLst/>
          </a:prstGeom>
        </p:spPr>
      </p:pic>
      <p:sp>
        <p:nvSpPr>
          <p:cNvPr id="8" name="Naslov 1"/>
          <p:cNvSpPr>
            <a:spLocks noGrp="1"/>
          </p:cNvSpPr>
          <p:nvPr>
            <p:ph type="title"/>
          </p:nvPr>
        </p:nvSpPr>
        <p:spPr>
          <a:xfrm>
            <a:off x="897373" y="2372228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Modification </a:t>
            </a:r>
            <a:br>
              <a:rPr lang="fr-FR" dirty="0" smtClean="0"/>
            </a:br>
            <a:r>
              <a:rPr lang="fr-FR" dirty="0" smtClean="0"/>
              <a:t>de la </a:t>
            </a:r>
            <a:br>
              <a:rPr lang="fr-FR" dirty="0" smtClean="0"/>
            </a:br>
            <a:r>
              <a:rPr lang="fr-FR" dirty="0" smtClean="0"/>
              <a:t>croissance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3" y="0"/>
            <a:ext cx="12548012" cy="6858000"/>
          </a:xfrm>
          <a:prstGeom prst="rect">
            <a:avLst/>
          </a:prstGeom>
        </p:spPr>
      </p:pic>
      <p:sp>
        <p:nvSpPr>
          <p:cNvPr id="11" name="Naslov 1"/>
          <p:cNvSpPr>
            <a:spLocks noGrp="1"/>
          </p:cNvSpPr>
          <p:nvPr>
            <p:ph type="title"/>
          </p:nvPr>
        </p:nvSpPr>
        <p:spPr>
          <a:xfrm>
            <a:off x="762903" y="1242675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Action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5" y="-26894"/>
            <a:ext cx="12563491" cy="6866461"/>
          </a:xfrm>
          <a:prstGeom prst="rect">
            <a:avLst/>
          </a:prstGeom>
        </p:spPr>
      </p:pic>
      <p:sp>
        <p:nvSpPr>
          <p:cNvPr id="6" name="Naslov 1"/>
          <p:cNvSpPr>
            <a:spLocks noGrp="1"/>
          </p:cNvSpPr>
          <p:nvPr>
            <p:ph type="title"/>
          </p:nvPr>
        </p:nvSpPr>
        <p:spPr>
          <a:xfrm>
            <a:off x="753938" y="1847666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Obstacles</a:t>
            </a:r>
            <a:br>
              <a:rPr lang="fr-FR" dirty="0" smtClean="0"/>
            </a:br>
            <a:r>
              <a:rPr lang="fr-FR" dirty="0" smtClean="0"/>
              <a:t>Physiques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20"/>
          <a:stretch/>
        </p:blipFill>
        <p:spPr>
          <a:xfrm>
            <a:off x="-9062" y="0"/>
            <a:ext cx="726235" cy="6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55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3" y="-1"/>
            <a:ext cx="125480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4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RÃ©sultat de recherche d'images pour &quot;Python module ic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47" y="4515207"/>
            <a:ext cx="912318" cy="91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69413" y="5453652"/>
            <a:ext cx="15295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/>
              <a:t>Growth_Modifier.py</a:t>
            </a:r>
            <a:endParaRPr lang="fr-FR" sz="11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849831" y="1273669"/>
            <a:ext cx="6481073" cy="1264930"/>
            <a:chOff x="848797" y="793629"/>
            <a:chExt cx="9241186" cy="1830802"/>
          </a:xfrm>
        </p:grpSpPr>
        <p:pic>
          <p:nvPicPr>
            <p:cNvPr id="1026" name="Picture 2" descr="RÃ©sultat de recherche d'images pour &quot;.stl file ic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797" y="890804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e 6"/>
            <p:cNvGrpSpPr/>
            <p:nvPr/>
          </p:nvGrpSpPr>
          <p:grpSpPr>
            <a:xfrm>
              <a:off x="2985862" y="797088"/>
              <a:ext cx="1760309" cy="1696324"/>
              <a:chOff x="5572308" y="1062446"/>
              <a:chExt cx="2221088" cy="2245574"/>
            </a:xfrm>
          </p:grpSpPr>
          <p:pic>
            <p:nvPicPr>
              <p:cNvPr id="1028" name="Picture 4" descr="RÃ©sultat de recherche d'images pour &quot;Python module icon&quot;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2308" y="1062446"/>
                <a:ext cx="2221088" cy="183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ZoneTexte 5"/>
              <p:cNvSpPr txBox="1"/>
              <p:nvPr/>
            </p:nvSpPr>
            <p:spPr>
              <a:xfrm>
                <a:off x="6021453" y="2900588"/>
                <a:ext cx="1345438" cy="407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Module </a:t>
                </a:r>
                <a:r>
                  <a:rPr lang="fr-FR" sz="1400" dirty="0" err="1" smtClean="0"/>
                  <a:t>stl</a:t>
                </a:r>
                <a:endParaRPr lang="fr-FR" sz="1400" dirty="0"/>
              </a:p>
            </p:txBody>
          </p:sp>
        </p:grpSp>
        <p:pic>
          <p:nvPicPr>
            <p:cNvPr id="1030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878" y="827715"/>
              <a:ext cx="1294961" cy="129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/>
            <p:cNvSpPr txBox="1"/>
            <p:nvPr/>
          </p:nvSpPr>
          <p:spPr>
            <a:xfrm>
              <a:off x="5416668" y="2223515"/>
              <a:ext cx="2242707" cy="40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Physical_object.py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8050700" y="2223515"/>
              <a:ext cx="2039283" cy="40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Physical_Volume</a:t>
              </a:r>
              <a:endParaRPr lang="fr-FR" sz="1200" dirty="0"/>
            </a:p>
          </p:txBody>
        </p:sp>
        <p:pic>
          <p:nvPicPr>
            <p:cNvPr id="1034" name="Picture 10" descr="Image associÃ©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0304" y="793629"/>
              <a:ext cx="1297765" cy="1366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ZoneTexte 16"/>
          <p:cNvSpPr txBox="1"/>
          <p:nvPr/>
        </p:nvSpPr>
        <p:spPr>
          <a:xfrm>
            <a:off x="5525665" y="5472358"/>
            <a:ext cx="2110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 smtClean="0"/>
              <a:t>Growth_modifier_Volume</a:t>
            </a:r>
            <a:endParaRPr lang="fr-FR" sz="1100" dirty="0"/>
          </a:p>
        </p:txBody>
      </p:sp>
      <p:pic>
        <p:nvPicPr>
          <p:cNvPr id="18" name="Picture 10" descr="Image associÃ©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08" y="4489080"/>
            <a:ext cx="914294" cy="9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keyboard entry logo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62" y="4209967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2538195" y="5438263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Entrée Utilisateur</a:t>
            </a:r>
            <a:endParaRPr lang="fr-FR" sz="1200" dirty="0"/>
          </a:p>
        </p:txBody>
      </p:sp>
      <p:pic>
        <p:nvPicPr>
          <p:cNvPr id="22" name="Picture 6" descr="RÃ©sultat de recherche d'images pour &quot;Python module ic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27" y="2986852"/>
            <a:ext cx="912318" cy="91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7331393" y="3899170"/>
            <a:ext cx="18405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/>
              <a:t>Growth_environment.py</a:t>
            </a:r>
            <a:endParaRPr lang="fr-FR" sz="1100" dirty="0"/>
          </a:p>
        </p:txBody>
      </p:sp>
      <p:sp>
        <p:nvSpPr>
          <p:cNvPr id="24" name="ZoneTexte 23"/>
          <p:cNvSpPr txBox="1"/>
          <p:nvPr/>
        </p:nvSpPr>
        <p:spPr>
          <a:xfrm>
            <a:off x="9745539" y="3919638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Environment</a:t>
            </a:r>
            <a:endParaRPr lang="fr-FR" sz="1200" dirty="0"/>
          </a:p>
        </p:txBody>
      </p:sp>
      <p:pic>
        <p:nvPicPr>
          <p:cNvPr id="25" name="Picture 10" descr="Image associÃ©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27" y="2975297"/>
            <a:ext cx="910155" cy="9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>
            <a:stCxn id="1026" idx="3"/>
            <a:endCxn id="1028" idx="1"/>
          </p:cNvCxnSpPr>
          <p:nvPr/>
        </p:nvCxnSpPr>
        <p:spPr>
          <a:xfrm flipV="1">
            <a:off x="1704886" y="1755744"/>
            <a:ext cx="643722" cy="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028" idx="3"/>
            <a:endCxn id="1030" idx="1"/>
          </p:cNvCxnSpPr>
          <p:nvPr/>
        </p:nvCxnSpPr>
        <p:spPr>
          <a:xfrm flipV="1">
            <a:off x="3583156" y="1744575"/>
            <a:ext cx="743900" cy="1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030" idx="3"/>
            <a:endCxn id="1034" idx="1"/>
          </p:cNvCxnSpPr>
          <p:nvPr/>
        </p:nvCxnSpPr>
        <p:spPr>
          <a:xfrm>
            <a:off x="5235244" y="1744575"/>
            <a:ext cx="931686" cy="1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036" idx="3"/>
            <a:endCxn id="12" idx="1"/>
          </p:cNvCxnSpPr>
          <p:nvPr/>
        </p:nvCxnSpPr>
        <p:spPr>
          <a:xfrm flipV="1">
            <a:off x="4016562" y="4971366"/>
            <a:ext cx="261485" cy="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2" idx="3"/>
            <a:endCxn id="18" idx="1"/>
          </p:cNvCxnSpPr>
          <p:nvPr/>
        </p:nvCxnSpPr>
        <p:spPr>
          <a:xfrm flipV="1">
            <a:off x="5190365" y="4970544"/>
            <a:ext cx="903443" cy="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034" idx="3"/>
            <a:endCxn id="22" idx="1"/>
          </p:cNvCxnSpPr>
          <p:nvPr/>
        </p:nvCxnSpPr>
        <p:spPr>
          <a:xfrm>
            <a:off x="7077085" y="1745840"/>
            <a:ext cx="562942" cy="169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  <a:endCxn id="22" idx="1"/>
          </p:cNvCxnSpPr>
          <p:nvPr/>
        </p:nvCxnSpPr>
        <p:spPr>
          <a:xfrm flipV="1">
            <a:off x="7008102" y="3443011"/>
            <a:ext cx="631925" cy="152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2" idx="3"/>
            <a:endCxn id="25" idx="1"/>
          </p:cNvCxnSpPr>
          <p:nvPr/>
        </p:nvCxnSpPr>
        <p:spPr>
          <a:xfrm>
            <a:off x="8552345" y="3443011"/>
            <a:ext cx="1320082" cy="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804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modèle, les influences </a:t>
            </a:r>
            <a:r>
              <a:rPr lang="fr-FR" dirty="0" err="1" smtClean="0"/>
              <a:t>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Comparer des photos de vrais arbres à des photos de notre modèle (les arbres de l’allée du lycée/de devant chez issa)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202512" y="1900362"/>
            <a:ext cx="9215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Bon là je suis pas sûr mais on peut parler des thèses qu’on a lues :</a:t>
            </a:r>
          </a:p>
          <a:p>
            <a:r>
              <a:rPr lang="fr-FR" dirty="0" smtClean="0"/>
              <a:t>Les textures qui font des résultats </a:t>
            </a:r>
            <a:r>
              <a:rPr lang="fr-FR" dirty="0" err="1" smtClean="0"/>
              <a:t>photoréalistes</a:t>
            </a:r>
            <a:endParaRPr lang="fr-FR" dirty="0" smtClean="0"/>
          </a:p>
          <a:p>
            <a:r>
              <a:rPr lang="fr-FR" dirty="0" smtClean="0"/>
              <a:t>L’écosystèmes de L-systèmes fictifs à partir de fossiles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10113819" y="2163617"/>
            <a:ext cx="1883356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Langage décrit par L :</a:t>
            </a: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g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dirty="0">
                <a:solidFill>
                  <a:schemeClr val="tx1"/>
                </a:solidFill>
              </a:rPr>
              <a:t>(g) = ag</a:t>
            </a: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baseline="30000" dirty="0">
                <a:solidFill>
                  <a:schemeClr val="tx1"/>
                </a:solidFill>
              </a:rPr>
              <a:t>2</a:t>
            </a:r>
            <a:r>
              <a:rPr lang="fr-FR" dirty="0">
                <a:solidFill>
                  <a:schemeClr val="tx1"/>
                </a:solidFill>
              </a:rPr>
              <a:t>(g) = </a:t>
            </a:r>
            <a:r>
              <a:rPr lang="fr-FR" dirty="0" err="1" smtClean="0">
                <a:solidFill>
                  <a:schemeClr val="tx1"/>
                </a:solidFill>
              </a:rPr>
              <a:t>agda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baseline="30000" dirty="0">
                <a:solidFill>
                  <a:schemeClr val="tx1"/>
                </a:solidFill>
              </a:rPr>
              <a:t>….</a:t>
            </a:r>
          </a:p>
        </p:txBody>
      </p:sp>
      <p:cxnSp>
        <p:nvCxnSpPr>
          <p:cNvPr id="41" name="Connecteur droit 40"/>
          <p:cNvCxnSpPr>
            <a:stCxn id="7" idx="3"/>
            <a:endCxn id="9" idx="1"/>
          </p:cNvCxnSpPr>
          <p:nvPr/>
        </p:nvCxnSpPr>
        <p:spPr>
          <a:xfrm>
            <a:off x="2756773" y="3748579"/>
            <a:ext cx="551884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9" idx="3"/>
            <a:endCxn id="10" idx="1"/>
          </p:cNvCxnSpPr>
          <p:nvPr/>
        </p:nvCxnSpPr>
        <p:spPr>
          <a:xfrm flipV="1">
            <a:off x="5825434" y="3739870"/>
            <a:ext cx="551884" cy="870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Flèche droite 44"/>
          <p:cNvSpPr/>
          <p:nvPr/>
        </p:nvSpPr>
        <p:spPr>
          <a:xfrm>
            <a:off x="8894095" y="2981227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èche droite 45"/>
          <p:cNvSpPr/>
          <p:nvPr/>
        </p:nvSpPr>
        <p:spPr>
          <a:xfrm>
            <a:off x="8894095" y="4611445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239996" y="2163618"/>
            <a:ext cx="8654099" cy="3161212"/>
            <a:chOff x="1468432" y="1905000"/>
            <a:chExt cx="8654099" cy="3161212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468432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4537093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605754" y="1905000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12579" y="2575560"/>
              <a:ext cx="204298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400" dirty="0"/>
                <a:t>φ</a:t>
              </a:r>
              <a:r>
                <a:rPr lang="fr-FR" sz="2400" dirty="0"/>
                <a:t>  :  A* </a:t>
              </a:r>
              <a:r>
                <a:rPr lang="fr-FR" sz="2400" dirty="0">
                  <a:sym typeface="Wingdings" panose="05000000000000000000" pitchFamily="2" charset="2"/>
                </a:rPr>
                <a:t> A*</a:t>
              </a:r>
            </a:p>
            <a:p>
              <a:endParaRPr lang="fr-FR" sz="2400" dirty="0"/>
            </a:p>
            <a:p>
              <a:r>
                <a:rPr lang="fr-FR" sz="2400" dirty="0"/>
                <a:t>	a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da</a:t>
              </a:r>
            </a:p>
            <a:p>
              <a:r>
                <a:rPr lang="fr-FR" sz="2400" dirty="0"/>
                <a:t>	g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  <a:p>
              <a:r>
                <a:rPr lang="fr-FR" sz="2400" dirty="0"/>
                <a:t>	d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896229" y="3202577"/>
              <a:ext cx="19816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/>
                <a:t>Graine = {g}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0653" y="3202577"/>
              <a:ext cx="1781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 smtClean="0"/>
                <a:t>A </a:t>
              </a:r>
              <a:r>
                <a:rPr lang="fr-FR" sz="2400" dirty="0"/>
                <a:t>= {a,d,g}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Pertinence du modèle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89454" y="1416985"/>
            <a:ext cx="9112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D’abord expliciter en quoi intuitivement un L-système c’est cool pour modéliser de la végétation</a:t>
            </a:r>
          </a:p>
          <a:p>
            <a:endParaRPr lang="fr-FR" dirty="0"/>
          </a:p>
          <a:p>
            <a:r>
              <a:rPr lang="fr-FR" dirty="0"/>
              <a:t>/</a:t>
            </a:r>
            <a:r>
              <a:rPr lang="fr-FR" dirty="0" smtClean="0"/>
              <a:t>l-sys.csiro96 page 3-4</a:t>
            </a:r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311"/>
            <a:ext cx="5591955" cy="36866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98" y="1905000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8686" y="711219"/>
            <a:ext cx="8911687" cy="1280890"/>
          </a:xfrm>
        </p:spPr>
        <p:txBody>
          <a:bodyPr/>
          <a:lstStyle/>
          <a:p>
            <a:r>
              <a:rPr lang="fr-FR" dirty="0" smtClean="0"/>
              <a:t>Analogie modèle </a:t>
            </a:r>
            <a:r>
              <a:rPr lang="fr-FR" dirty="0" smtClean="0">
                <a:sym typeface="Wingdings" panose="05000000000000000000" pitchFamily="2" charset="2"/>
              </a:rPr>
              <a:t></a:t>
            </a:r>
            <a:r>
              <a:rPr lang="fr-FR" dirty="0" smtClean="0"/>
              <a:t> réalité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451730" y="2164455"/>
            <a:ext cx="2902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graine</a:t>
            </a:r>
          </a:p>
          <a:p>
            <a:pPr algn="ctr"/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(mot)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708669" y="4925722"/>
            <a:ext cx="2576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Règle d’évolution</a:t>
            </a:r>
          </a:p>
          <a:p>
            <a:pPr algn="ctr"/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(Morphisme)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5823081" y="2553727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823080" y="5296894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0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83" y="1530627"/>
            <a:ext cx="3641697" cy="206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83" y="3940995"/>
            <a:ext cx="3641697" cy="27312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36466" y="1827969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36465" y="4544170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Deux moments lors de l’interprétation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fr-FR" dirty="0" smtClean="0"/>
              <a:t>La règle d’évolution a à voir avec le phénotype </a:t>
            </a:r>
            <a:r>
              <a:rPr lang="fr-FR" dirty="0" smtClean="0">
                <a:sym typeface="Wingdings" panose="05000000000000000000" pitchFamily="2" charset="2"/>
              </a:rPr>
              <a:t> intuitif : </a:t>
            </a:r>
            <a:r>
              <a:rPr lang="fr-FR" dirty="0" err="1" smtClean="0">
                <a:sym typeface="Wingdings" panose="05000000000000000000" pitchFamily="2" charset="2"/>
              </a:rPr>
              <a:t>graîne</a:t>
            </a:r>
            <a:r>
              <a:rPr lang="fr-FR" dirty="0" smtClean="0">
                <a:sym typeface="Wingdings" panose="05000000000000000000" pitchFamily="2" charset="2"/>
              </a:rPr>
              <a:t>, règle d’</a:t>
            </a:r>
            <a:r>
              <a:rPr lang="fr-FR" dirty="0" err="1" smtClean="0">
                <a:sym typeface="Wingdings" panose="05000000000000000000" pitchFamily="2" charset="2"/>
              </a:rPr>
              <a:t>évo</a:t>
            </a:r>
            <a:r>
              <a:rPr lang="fr-FR" dirty="0" smtClean="0">
                <a:sym typeface="Wingdings" panose="05000000000000000000" pitchFamily="2" charset="2"/>
              </a:rPr>
              <a:t>, </a:t>
            </a:r>
            <a:r>
              <a:rPr lang="fr-FR" dirty="0" err="1" smtClean="0">
                <a:sym typeface="Wingdings" panose="05000000000000000000" pitchFamily="2" charset="2"/>
              </a:rPr>
              <a:t>etc</a:t>
            </a:r>
            <a:endParaRPr lang="fr-FR" dirty="0" smtClean="0"/>
          </a:p>
          <a:p>
            <a:r>
              <a:rPr lang="fr-FR" dirty="0" smtClean="0"/>
              <a:t>L’interprétation a rapport avec l’interaction du milieu</a:t>
            </a:r>
          </a:p>
          <a:p>
            <a:r>
              <a:rPr lang="fr-FR" dirty="0" smtClean="0"/>
              <a:t>Pour faire un modèle pertinent, il semble donc important de jouer sur ces 2 parties.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3c1703fe8d.site.internapcdn.net/newman/gfx/news/hires/2013/howdoplants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18" y="1312480"/>
            <a:ext cx="8217369" cy="54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12327" y="54864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plantes qui se dirigent vers la lumière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23151</TotalTime>
  <Words>558</Words>
  <Application>Microsoft Office PowerPoint</Application>
  <PresentationFormat>Grand écran</PresentationFormat>
  <Paragraphs>167</Paragraphs>
  <Slides>31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Un exemple de L-système</vt:lpstr>
      <vt:lpstr>Exemple d’arbre en 2D obtenu</vt:lpstr>
      <vt:lpstr>Pertinence du modèle</vt:lpstr>
      <vt:lpstr>Analogie modèle  réalité</vt:lpstr>
      <vt:lpstr>Deux moments lors de l’interprétation</vt:lpstr>
      <vt:lpstr>Présentation PowerPoint</vt:lpstr>
      <vt:lpstr>Etude du langage du L-système</vt:lpstr>
      <vt:lpstr>Génération du mot</vt:lpstr>
      <vt:lpstr>Présentation PowerPoint</vt:lpstr>
      <vt:lpstr>Exploration d’un espace paramétrique</vt:lpstr>
      <vt:lpstr>Présentation PowerPoint</vt:lpstr>
      <vt:lpstr>L-système stochastique</vt:lpstr>
      <vt:lpstr>Présentation PowerPoint</vt:lpstr>
      <vt:lpstr>Un exemple de L-système stochastique</vt:lpstr>
      <vt:lpstr>Interprétation géométrique</vt:lpstr>
      <vt:lpstr>Présentation PowerPoint</vt:lpstr>
      <vt:lpstr>Présentation PowerPoint</vt:lpstr>
      <vt:lpstr>Présentation PowerPoint</vt:lpstr>
      <vt:lpstr>Influence de l'environnement</vt:lpstr>
      <vt:lpstr>Modification  de la  croissance</vt:lpstr>
      <vt:lpstr>Action du vent</vt:lpstr>
      <vt:lpstr>Obstacles Physiques</vt:lpstr>
      <vt:lpstr>Présentation PowerPoint</vt:lpstr>
      <vt:lpstr>Présentation PowerPoint</vt:lpstr>
      <vt:lpstr>Des essais d’impression 3D</vt:lpstr>
      <vt:lpstr>Notre modèle, les influences etc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alex coudray</cp:lastModifiedBy>
  <cp:revision>109</cp:revision>
  <dcterms:created xsi:type="dcterms:W3CDTF">2018-01-14T10:57:57Z</dcterms:created>
  <dcterms:modified xsi:type="dcterms:W3CDTF">2018-06-11T10:24:10Z</dcterms:modified>
</cp:coreProperties>
</file>